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32"/>
  </p:notesMasterIdLst>
  <p:handoutMasterIdLst>
    <p:handoutMasterId r:id="rId33"/>
  </p:handoutMasterIdLst>
  <p:sldIdLst>
    <p:sldId id="256" r:id="rId3"/>
    <p:sldId id="609" r:id="rId4"/>
    <p:sldId id="610" r:id="rId5"/>
    <p:sldId id="751" r:id="rId6"/>
    <p:sldId id="596" r:id="rId7"/>
    <p:sldId id="600" r:id="rId8"/>
    <p:sldId id="601" r:id="rId9"/>
    <p:sldId id="597" r:id="rId10"/>
    <p:sldId id="598" r:id="rId11"/>
    <p:sldId id="599" r:id="rId12"/>
    <p:sldId id="602" r:id="rId13"/>
    <p:sldId id="746" r:id="rId14"/>
    <p:sldId id="739" r:id="rId15"/>
    <p:sldId id="740" r:id="rId16"/>
    <p:sldId id="741" r:id="rId17"/>
    <p:sldId id="742" r:id="rId18"/>
    <p:sldId id="745" r:id="rId19"/>
    <p:sldId id="750" r:id="rId20"/>
    <p:sldId id="684" r:id="rId21"/>
    <p:sldId id="686" r:id="rId22"/>
    <p:sldId id="687" r:id="rId23"/>
    <p:sldId id="685" r:id="rId24"/>
    <p:sldId id="688" r:id="rId25"/>
    <p:sldId id="689" r:id="rId26"/>
    <p:sldId id="604" r:id="rId27"/>
    <p:sldId id="605" r:id="rId28"/>
    <p:sldId id="606" r:id="rId29"/>
    <p:sldId id="607" r:id="rId30"/>
    <p:sldId id="6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111"/>
    <a:srgbClr val="FF00F9"/>
    <a:srgbClr val="1F2B7D"/>
    <a:srgbClr val="002060"/>
    <a:srgbClr val="1919FF"/>
    <a:srgbClr val="B18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679E-5E3D-41C9-800E-1600934D3B5B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1B3B-3EDB-4B4A-9D63-4A2C7A8655AF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63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4D89-8600-457A-9312-31C3A1B3DD5A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71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14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44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459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83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59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358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3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1E4-01CD-49CA-8324-094CB1377618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05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7738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41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629-7D34-4DC8-99D4-496A35DFE7C5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52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05C-E864-4ED8-A427-D4DBD062D829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9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AFC9-F0D9-4051-B392-8DEA9552777B}" type="datetime1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91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83D-D83C-455E-B673-6170CB98419F}" type="datetime1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5CCE-1056-417C-8FD6-0ED3F56513F3}" type="datetime1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06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D807-9081-4E6C-B7B9-74B842A2B81C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82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51A5-8A65-4398-8912-ADB622DE7C3C}" type="datetime1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DC6C-0DFD-4701-BFA3-7047FF61282B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0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12/05/2021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9D62E-C035-4DCE-A49C-E6A69FF8DFD1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E528E74-7436-4EB8-B4F1-0B68A61339E0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7A88E4D-819E-432D-BD54-6968F351D1D2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3C5C5A-1594-4C7E-856A-A7B6C2383379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25E26-9839-4A9E-AF6A-F8A60EE4DE76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Difference between 2 signals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DAE0038-13DB-41CB-9612-434E5078669C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C1FBD4-DE70-4718-8EBE-FC9FB5B5F291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3F9E7-D31C-431B-9794-12AB9D9D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21" y="2150979"/>
            <a:ext cx="9508628" cy="36678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</p:spTree>
    <p:extLst>
      <p:ext uri="{BB962C8B-B14F-4D97-AF65-F5344CB8AC3E}">
        <p14:creationId xmlns:p14="http://schemas.microsoft.com/office/powerpoint/2010/main" val="270555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09D62E-C035-4DCE-A49C-E6A69FF8DFD1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E528E74-7436-4EB8-B4F1-0B68A61339E0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7A88E4D-819E-432D-BD54-6968F351D1D2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3C5C5A-1594-4C7E-856A-A7B6C2383379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025E26-9839-4A9E-AF6A-F8A60EE4DE76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Difference between 2 signals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DAE0038-13DB-41CB-9612-434E5078669C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C1FBD4-DE70-4718-8EBE-FC9FB5B5F291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2E16D-AA8A-4665-8B52-BAA608C5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92" y="2588308"/>
            <a:ext cx="4843708" cy="33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3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Reversals: before</a:t>
            </a:r>
            <a:endParaRPr lang="en-GB" sz="2800" dirty="0"/>
          </a:p>
        </p:txBody>
      </p:sp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6197D182-3FBA-4527-AED1-0D88B4E4D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5088" r="10728" b="8093"/>
          <a:stretch/>
        </p:blipFill>
        <p:spPr>
          <a:xfrm>
            <a:off x="1278384" y="1012053"/>
            <a:ext cx="9605639" cy="507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8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Reversals: we now have</a:t>
            </a:r>
            <a:endParaRPr lang="en-GB" sz="28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19ADC3C-0DCA-465D-BF0F-37AC4592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8582" r="10073" b="6725"/>
          <a:stretch/>
        </p:blipFill>
        <p:spPr>
          <a:xfrm>
            <a:off x="1287262" y="798990"/>
            <a:ext cx="9676660" cy="537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3F3A5-22B8-4804-B807-E278034F1A3E}"/>
              </a:ext>
            </a:extLst>
          </p:cNvPr>
          <p:cNvSpPr txBox="1"/>
          <p:nvPr/>
        </p:nvSpPr>
        <p:spPr>
          <a:xfrm>
            <a:off x="8130465" y="3222594"/>
            <a:ext cx="3223335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for the minimum value of the signal at the first 40 minutes to identify the point at firing.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Capture the max value of the signal within a 40-minute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55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</a:t>
            </a:r>
            <a:endParaRPr lang="en-GB" sz="2800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19ADC3C-0DCA-465D-BF0F-37AC4592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8582" r="10073" b="6725"/>
          <a:stretch/>
        </p:blipFill>
        <p:spPr>
          <a:xfrm>
            <a:off x="1287262" y="798990"/>
            <a:ext cx="9676660" cy="5377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3F3A5-22B8-4804-B807-E278034F1A3E}"/>
              </a:ext>
            </a:extLst>
          </p:cNvPr>
          <p:cNvSpPr txBox="1"/>
          <p:nvPr/>
        </p:nvSpPr>
        <p:spPr>
          <a:xfrm>
            <a:off x="8130465" y="3222594"/>
            <a:ext cx="3223335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for the minimum value of the signal at the first 40 minutes to identify the point at firing.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Capture the max value of the signal within a 40-minute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8B174-BBE9-4587-88A6-DC4B2E8F1828}"/>
              </a:ext>
            </a:extLst>
          </p:cNvPr>
          <p:cNvSpPr/>
          <p:nvPr/>
        </p:nvSpPr>
        <p:spPr>
          <a:xfrm>
            <a:off x="1748901" y="1118586"/>
            <a:ext cx="381740" cy="433230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99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A2A5F-0D25-4B3F-ABF1-B8D00E457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722" r="9927" b="6725"/>
          <a:stretch/>
        </p:blipFill>
        <p:spPr>
          <a:xfrm>
            <a:off x="1171852" y="807868"/>
            <a:ext cx="9809826" cy="5369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3F3A5-22B8-4804-B807-E278034F1A3E}"/>
              </a:ext>
            </a:extLst>
          </p:cNvPr>
          <p:cNvSpPr txBox="1"/>
          <p:nvPr/>
        </p:nvSpPr>
        <p:spPr>
          <a:xfrm>
            <a:off x="8130465" y="3222594"/>
            <a:ext cx="3223335" cy="2092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Search for the minimum value of the signal at the first 40 minutes to identify the point at firing.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Capture the max value of the signal within a 40-minute time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28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</a:t>
            </a:r>
            <a:endParaRPr lang="en-GB" sz="28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4830340-6FAB-4202-B2EE-1753978B26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8443" r="9272" b="7983"/>
          <a:stretch/>
        </p:blipFill>
        <p:spPr>
          <a:xfrm>
            <a:off x="1182209" y="775523"/>
            <a:ext cx="9827581" cy="53069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8409A1-FB7C-4ED4-A2DD-2C5875B061AB}"/>
              </a:ext>
            </a:extLst>
          </p:cNvPr>
          <p:cNvSpPr/>
          <p:nvPr/>
        </p:nvSpPr>
        <p:spPr>
          <a:xfrm>
            <a:off x="2752079" y="1376040"/>
            <a:ext cx="381740" cy="439444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97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Reversals: signals ready to be combined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D15E7-9A5F-4E47-ADFF-1E59EF439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8443" r="9199" b="7983"/>
          <a:stretch/>
        </p:blipFill>
        <p:spPr>
          <a:xfrm>
            <a:off x="1199965" y="961955"/>
            <a:ext cx="9792070" cy="493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62BB-C34A-429F-B35C-137ED1666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6E527-DD8E-4BC9-8E66-E145A764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8438B-2257-4974-9331-2275053C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" y="89921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labeled for reversals conditioning (combine=0)</a:t>
            </a:r>
            <a:endParaRPr lang="en-GB" sz="280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CB4A3F6-588C-43EC-8E24-4EC1DD767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 t="8303" r="10292" b="6555"/>
          <a:stretch/>
        </p:blipFill>
        <p:spPr>
          <a:xfrm>
            <a:off x="12577" y="552400"/>
            <a:ext cx="6083424" cy="271458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0C4193C-F533-41E7-81F1-20C806BE2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8722" r="10146" b="4812"/>
          <a:stretch/>
        </p:blipFill>
        <p:spPr>
          <a:xfrm>
            <a:off x="6096000" y="552400"/>
            <a:ext cx="6083423" cy="28766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1176683-08C0-462D-9A07-93B181786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8672" r="9625" b="8096"/>
          <a:stretch/>
        </p:blipFill>
        <p:spPr>
          <a:xfrm>
            <a:off x="1225296" y="3591016"/>
            <a:ext cx="9793224" cy="2603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AF9376-E214-4F9E-A5F9-59DA218B202B}"/>
              </a:ext>
            </a:extLst>
          </p:cNvPr>
          <p:cNvSpPr txBox="1"/>
          <p:nvPr/>
        </p:nvSpPr>
        <p:spPr>
          <a:xfrm>
            <a:off x="9619488" y="89921"/>
            <a:ext cx="19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Zoom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3535CC-9C14-44E1-A371-EC34B3C3DAFC}"/>
              </a:ext>
            </a:extLst>
          </p:cNvPr>
          <p:cNvSpPr txBox="1"/>
          <p:nvPr/>
        </p:nvSpPr>
        <p:spPr>
          <a:xfrm>
            <a:off x="97536" y="3874645"/>
            <a:ext cx="93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More zoom in</a:t>
            </a:r>
          </a:p>
        </p:txBody>
      </p:sp>
    </p:spTree>
    <p:extLst>
      <p:ext uri="{BB962C8B-B14F-4D97-AF65-F5344CB8AC3E}">
        <p14:creationId xmlns:p14="http://schemas.microsoft.com/office/powerpoint/2010/main" val="312302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 Pipeline (Combustion Air Flow)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F7298-B376-4BCD-9E55-C9D97DF92270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10" name="Arrow: Down 27">
            <a:extLst>
              <a:ext uri="{FF2B5EF4-FFF2-40B4-BE49-F238E27FC236}">
                <a16:creationId xmlns:a16="http://schemas.microsoft.com/office/drawing/2014/main" id="{504BC4AF-52E8-4839-ABB0-FE966E3037B8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75A32-A599-46E0-80DE-BD57E0837434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12" name="Arrow: Right 29">
            <a:extLst>
              <a:ext uri="{FF2B5EF4-FFF2-40B4-BE49-F238E27FC236}">
                <a16:creationId xmlns:a16="http://schemas.microsoft.com/office/drawing/2014/main" id="{FF3B5887-799A-4C6B-9196-5679D0C32B86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1335C-DEEA-4010-9B98-71F5F1197375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5" name="Arrow: Right 31">
            <a:extLst>
              <a:ext uri="{FF2B5EF4-FFF2-40B4-BE49-F238E27FC236}">
                <a16:creationId xmlns:a16="http://schemas.microsoft.com/office/drawing/2014/main" id="{79178DAE-08C4-43D7-AA2E-4507021179C6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32">
            <a:extLst>
              <a:ext uri="{FF2B5EF4-FFF2-40B4-BE49-F238E27FC236}">
                <a16:creationId xmlns:a16="http://schemas.microsoft.com/office/drawing/2014/main" id="{B1246E6F-CA86-40A3-9BF1-CF35E19DC7D4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E620ED-212C-4B68-BC46-6400B124C3EF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2CC18-5CE8-43DE-87C9-684695EC4A3D}"/>
              </a:ext>
            </a:extLst>
          </p:cNvPr>
          <p:cNvSpPr txBox="1"/>
          <p:nvPr/>
        </p:nvSpPr>
        <p:spPr>
          <a:xfrm>
            <a:off x="7287896" y="1426787"/>
            <a:ext cx="1036320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Combine by taking max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743923-44F9-466D-8167-E4C97D4E7FBA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CD9F4-735B-45A3-AD79-0DDD15402437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21" name="Arrow: Right 38">
            <a:extLst>
              <a:ext uri="{FF2B5EF4-FFF2-40B4-BE49-F238E27FC236}">
                <a16:creationId xmlns:a16="http://schemas.microsoft.com/office/drawing/2014/main" id="{05ED9E17-4577-4429-A0B5-E626AC20A5CB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39">
            <a:extLst>
              <a:ext uri="{FF2B5EF4-FFF2-40B4-BE49-F238E27FC236}">
                <a16:creationId xmlns:a16="http://schemas.microsoft.com/office/drawing/2014/main" id="{B9437A51-C7E2-4126-A483-B331AC28A927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40">
            <a:extLst>
              <a:ext uri="{FF2B5EF4-FFF2-40B4-BE49-F238E27FC236}">
                <a16:creationId xmlns:a16="http://schemas.microsoft.com/office/drawing/2014/main" id="{D3D4FB1F-CAD4-4A6E-B924-92F93F9873D6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D1B946-A279-4F3C-9D7B-77A7D45FCBD8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25" name="Arrow: Right 43">
            <a:extLst>
              <a:ext uri="{FF2B5EF4-FFF2-40B4-BE49-F238E27FC236}">
                <a16:creationId xmlns:a16="http://schemas.microsoft.com/office/drawing/2014/main" id="{8B530C13-A8C3-46D2-8AF9-A3380C86DD0A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530465-4D4F-4566-98AC-F465CED4E5FA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27" name="Arrow: Right 49">
            <a:extLst>
              <a:ext uri="{FF2B5EF4-FFF2-40B4-BE49-F238E27FC236}">
                <a16:creationId xmlns:a16="http://schemas.microsoft.com/office/drawing/2014/main" id="{A06A9F8D-F8A2-4A39-98AD-ECAD484590AE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68042C-2786-4133-A3AE-5971A217B768}"/>
              </a:ext>
            </a:extLst>
          </p:cNvPr>
          <p:cNvSpPr txBox="1"/>
          <p:nvPr/>
        </p:nvSpPr>
        <p:spPr>
          <a:xfrm>
            <a:off x="3795396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Combined signal</a:t>
            </a:r>
          </a:p>
        </p:txBody>
      </p:sp>
    </p:spTree>
    <p:extLst>
      <p:ext uri="{BB962C8B-B14F-4D97-AF65-F5344CB8AC3E}">
        <p14:creationId xmlns:p14="http://schemas.microsoft.com/office/powerpoint/2010/main" val="224928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315596" y="261906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000" dirty="0"/>
              <a:t>Today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2403B-ED39-45B1-B012-E9547477A8BF}"/>
              </a:ext>
            </a:extLst>
          </p:cNvPr>
          <p:cNvSpPr txBox="1"/>
          <p:nvPr/>
        </p:nvSpPr>
        <p:spPr>
          <a:xfrm>
            <a:off x="894080" y="1869440"/>
            <a:ext cx="688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Affect of signal processing on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Regenerator Base and Regenerator Crown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Reversals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Combustion air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Mixture of Experts approach (if there’s time)</a:t>
            </a:r>
          </a:p>
        </p:txBody>
      </p:sp>
    </p:spTree>
    <p:extLst>
      <p:ext uri="{BB962C8B-B14F-4D97-AF65-F5344CB8AC3E}">
        <p14:creationId xmlns:p14="http://schemas.microsoft.com/office/powerpoint/2010/main" val="171728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(Combustion Air Flow)</a:t>
            </a:r>
            <a:endParaRPr lang="en-GB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38250"/>
            <a:ext cx="58801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1276350"/>
            <a:ext cx="58293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9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(Combustion Air Flow)</a:t>
            </a:r>
            <a:endParaRPr lang="en-GB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8" y="1235075"/>
            <a:ext cx="59182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1235075"/>
            <a:ext cx="59182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314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(Combustion Air Flow)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31" y="1238250"/>
            <a:ext cx="5875867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32" y="1238250"/>
            <a:ext cx="5875866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62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(Combustion Air Flow)</a:t>
            </a:r>
            <a:endParaRPr lang="en-GB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193800"/>
            <a:ext cx="5994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557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58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Combinations (Combustion Air Flow)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1430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88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Mixture of Experts Approach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921904-14F0-4E18-9DD8-1B90C22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17" y="1585594"/>
            <a:ext cx="6332124" cy="4693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35554-C10F-4EB8-A152-51B9DA6C6EF0}"/>
              </a:ext>
            </a:extLst>
          </p:cNvPr>
          <p:cNvSpPr txBox="1"/>
          <p:nvPr/>
        </p:nvSpPr>
        <p:spPr>
          <a:xfrm>
            <a:off x="177800" y="938157"/>
            <a:ext cx="645668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(Using the previous week’s PCA plot as an example.)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E7FFF-ED26-48C2-9315-5295CD27B877}"/>
              </a:ext>
            </a:extLst>
          </p:cNvPr>
          <p:cNvSpPr/>
          <p:nvPr/>
        </p:nvSpPr>
        <p:spPr>
          <a:xfrm>
            <a:off x="7117080" y="2656840"/>
            <a:ext cx="1483360" cy="14274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26A60-B4B4-4816-9823-D36DA9B9E1EC}"/>
              </a:ext>
            </a:extLst>
          </p:cNvPr>
          <p:cNvSpPr/>
          <p:nvPr/>
        </p:nvSpPr>
        <p:spPr>
          <a:xfrm>
            <a:off x="6807200" y="4084320"/>
            <a:ext cx="899160" cy="92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E54FC9-26A6-43CF-A19F-FFF16BA2BD47}"/>
              </a:ext>
            </a:extLst>
          </p:cNvPr>
          <p:cNvCxnSpPr/>
          <p:nvPr/>
        </p:nvCxnSpPr>
        <p:spPr>
          <a:xfrm flipH="1">
            <a:off x="7269480" y="3738880"/>
            <a:ext cx="436880" cy="71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/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blipFill>
                <a:blip r:embed="rId3"/>
                <a:stretch>
                  <a:fillRect l="-8163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/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blipFill>
                <a:blip r:embed="rId4"/>
                <a:stretch>
                  <a:fillRect l="-7576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125CF8A-3592-489D-8AF9-7511A430CE33}"/>
              </a:ext>
            </a:extLst>
          </p:cNvPr>
          <p:cNvSpPr txBox="1"/>
          <p:nvPr/>
        </p:nvSpPr>
        <p:spPr>
          <a:xfrm>
            <a:off x="254000" y="1676400"/>
            <a:ext cx="5583966" cy="409342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As we move between different states, we have different optimal parameters for the model.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Currently, after we move between states, the model needs to spend some time retuning its parameters.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We originally suggested a model with time-varying parameters because we know that the furnace will change over time (degradation etc.)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But the PCA analysis shows that there are more severe, shorter-term changes in state as a result of product changes.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u="sng" dirty="0"/>
              <a:t>There isn’t a single linear model that can perform well over all of the different products.</a:t>
            </a:r>
          </a:p>
        </p:txBody>
      </p:sp>
    </p:spTree>
    <p:extLst>
      <p:ext uri="{BB962C8B-B14F-4D97-AF65-F5344CB8AC3E}">
        <p14:creationId xmlns:p14="http://schemas.microsoft.com/office/powerpoint/2010/main" val="125903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Mixture of Experts Approach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921904-14F0-4E18-9DD8-1B90C22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17" y="1585594"/>
            <a:ext cx="6332124" cy="4693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35554-C10F-4EB8-A152-51B9DA6C6EF0}"/>
              </a:ext>
            </a:extLst>
          </p:cNvPr>
          <p:cNvSpPr txBox="1"/>
          <p:nvPr/>
        </p:nvSpPr>
        <p:spPr>
          <a:xfrm>
            <a:off x="177800" y="938157"/>
            <a:ext cx="645668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(Using the previous week’s PCA plot as an example.)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E7FFF-ED26-48C2-9315-5295CD27B877}"/>
              </a:ext>
            </a:extLst>
          </p:cNvPr>
          <p:cNvSpPr/>
          <p:nvPr/>
        </p:nvSpPr>
        <p:spPr>
          <a:xfrm>
            <a:off x="7117080" y="2656840"/>
            <a:ext cx="1483360" cy="14274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26A60-B4B4-4816-9823-D36DA9B9E1EC}"/>
              </a:ext>
            </a:extLst>
          </p:cNvPr>
          <p:cNvSpPr/>
          <p:nvPr/>
        </p:nvSpPr>
        <p:spPr>
          <a:xfrm>
            <a:off x="6807200" y="4084320"/>
            <a:ext cx="899160" cy="92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/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blipFill>
                <a:blip r:embed="rId3"/>
                <a:stretch>
                  <a:fillRect l="-8163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/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blipFill>
                <a:blip r:embed="rId4"/>
                <a:stretch>
                  <a:fillRect l="-7576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/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Mixture of experts; we have different models that represent different regions of the state-space.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When making predictions, each expert gets a ‘vote’ (between 0 and 1).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final prediction is then made by weighting the predictions of each expert according to their vote: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 algn="l"/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blipFill>
                <a:blip r:embed="rId5"/>
                <a:stretch>
                  <a:fillRect l="-983" t="-805" r="-7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CF878D-07C9-47A0-A51C-5C0296D56962}"/>
              </a:ext>
            </a:extLst>
          </p:cNvPr>
          <p:cNvSpPr txBox="1"/>
          <p:nvPr/>
        </p:nvSpPr>
        <p:spPr>
          <a:xfrm>
            <a:off x="8222236" y="2492008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Expert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3750E-3450-4521-AE1F-E5B3E73F7C60}"/>
              </a:ext>
            </a:extLst>
          </p:cNvPr>
          <p:cNvSpPr txBox="1"/>
          <p:nvPr/>
        </p:nvSpPr>
        <p:spPr>
          <a:xfrm>
            <a:off x="5913120" y="4676545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0B050"/>
                </a:solidFill>
              </a:rPr>
              <a:t>Expert 2</a:t>
            </a:r>
          </a:p>
        </p:txBody>
      </p:sp>
    </p:spTree>
    <p:extLst>
      <p:ext uri="{BB962C8B-B14F-4D97-AF65-F5344CB8AC3E}">
        <p14:creationId xmlns:p14="http://schemas.microsoft.com/office/powerpoint/2010/main" val="77814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Mixture of Experts Approach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921904-14F0-4E18-9DD8-1B90C22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17" y="1585594"/>
            <a:ext cx="6332124" cy="4693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35554-C10F-4EB8-A152-51B9DA6C6EF0}"/>
              </a:ext>
            </a:extLst>
          </p:cNvPr>
          <p:cNvSpPr txBox="1"/>
          <p:nvPr/>
        </p:nvSpPr>
        <p:spPr>
          <a:xfrm>
            <a:off x="177800" y="938157"/>
            <a:ext cx="645668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(Using the previous week’s PCA plot as an example.)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E7FFF-ED26-48C2-9315-5295CD27B877}"/>
              </a:ext>
            </a:extLst>
          </p:cNvPr>
          <p:cNvSpPr/>
          <p:nvPr/>
        </p:nvSpPr>
        <p:spPr>
          <a:xfrm>
            <a:off x="7117080" y="2656840"/>
            <a:ext cx="1483360" cy="14274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26A60-B4B4-4816-9823-D36DA9B9E1EC}"/>
              </a:ext>
            </a:extLst>
          </p:cNvPr>
          <p:cNvSpPr/>
          <p:nvPr/>
        </p:nvSpPr>
        <p:spPr>
          <a:xfrm>
            <a:off x="6807200" y="4084320"/>
            <a:ext cx="899160" cy="92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/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blipFill>
                <a:blip r:embed="rId3"/>
                <a:stretch>
                  <a:fillRect l="-8163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/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blipFill>
                <a:blip r:embed="rId4"/>
                <a:stretch>
                  <a:fillRect l="-7576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/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Mixture of experts; we have different models that represent different regions of the state-space.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When making predictions, each expert gets a ‘vote’ (between 0 and 1).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final prediction is then made by weighting the predictions of each expert according to their vote: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1, 0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 algn="l"/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=1×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+0×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blipFill>
                <a:blip r:embed="rId5"/>
                <a:stretch>
                  <a:fillRect l="-983" t="-805" r="-7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CF878D-07C9-47A0-A51C-5C0296D56962}"/>
              </a:ext>
            </a:extLst>
          </p:cNvPr>
          <p:cNvSpPr txBox="1"/>
          <p:nvPr/>
        </p:nvSpPr>
        <p:spPr>
          <a:xfrm>
            <a:off x="8222236" y="2492008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Expert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3750E-3450-4521-AE1F-E5B3E73F7C60}"/>
              </a:ext>
            </a:extLst>
          </p:cNvPr>
          <p:cNvSpPr txBox="1"/>
          <p:nvPr/>
        </p:nvSpPr>
        <p:spPr>
          <a:xfrm>
            <a:off x="5913120" y="4676545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0B050"/>
                </a:solidFill>
              </a:rPr>
              <a:t>Expert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F3E6D4-A384-49DE-8161-6AA2EB420CC7}"/>
              </a:ext>
            </a:extLst>
          </p:cNvPr>
          <p:cNvSpPr/>
          <p:nvPr/>
        </p:nvSpPr>
        <p:spPr>
          <a:xfrm>
            <a:off x="7706360" y="3225800"/>
            <a:ext cx="167640" cy="16911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736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Mixture of Experts Approach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921904-14F0-4E18-9DD8-1B90C22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17" y="1585594"/>
            <a:ext cx="6332124" cy="4693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35554-C10F-4EB8-A152-51B9DA6C6EF0}"/>
              </a:ext>
            </a:extLst>
          </p:cNvPr>
          <p:cNvSpPr txBox="1"/>
          <p:nvPr/>
        </p:nvSpPr>
        <p:spPr>
          <a:xfrm>
            <a:off x="177800" y="938157"/>
            <a:ext cx="645668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(Using the previous week’s PCA plot as an example.)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E7FFF-ED26-48C2-9315-5295CD27B877}"/>
              </a:ext>
            </a:extLst>
          </p:cNvPr>
          <p:cNvSpPr/>
          <p:nvPr/>
        </p:nvSpPr>
        <p:spPr>
          <a:xfrm>
            <a:off x="7117080" y="2656840"/>
            <a:ext cx="1483360" cy="14274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26A60-B4B4-4816-9823-D36DA9B9E1EC}"/>
              </a:ext>
            </a:extLst>
          </p:cNvPr>
          <p:cNvSpPr/>
          <p:nvPr/>
        </p:nvSpPr>
        <p:spPr>
          <a:xfrm>
            <a:off x="6807200" y="4084320"/>
            <a:ext cx="899160" cy="92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/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blipFill>
                <a:blip r:embed="rId3"/>
                <a:stretch>
                  <a:fillRect l="-8163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/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blipFill>
                <a:blip r:embed="rId4"/>
                <a:stretch>
                  <a:fillRect l="-7576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/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Mixture of experts; we have different models that represent different regions of the state-space.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When making predictions, each expert gets a ‘vote’ (between 0 and 1).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final prediction is then made by weighting the predictions of each expert according to their vote: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 algn="l"/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=0×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blipFill>
                <a:blip r:embed="rId5"/>
                <a:stretch>
                  <a:fillRect l="-983" t="-805" r="-7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CF878D-07C9-47A0-A51C-5C0296D56962}"/>
              </a:ext>
            </a:extLst>
          </p:cNvPr>
          <p:cNvSpPr txBox="1"/>
          <p:nvPr/>
        </p:nvSpPr>
        <p:spPr>
          <a:xfrm>
            <a:off x="8222236" y="2492008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Expert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3750E-3450-4521-AE1F-E5B3E73F7C60}"/>
              </a:ext>
            </a:extLst>
          </p:cNvPr>
          <p:cNvSpPr txBox="1"/>
          <p:nvPr/>
        </p:nvSpPr>
        <p:spPr>
          <a:xfrm>
            <a:off x="5913120" y="4676545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0B050"/>
                </a:solidFill>
              </a:rPr>
              <a:t>Expert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F3E6D4-A384-49DE-8161-6AA2EB420CC7}"/>
              </a:ext>
            </a:extLst>
          </p:cNvPr>
          <p:cNvSpPr/>
          <p:nvPr/>
        </p:nvSpPr>
        <p:spPr>
          <a:xfrm>
            <a:off x="7238437" y="4507426"/>
            <a:ext cx="167640" cy="16911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44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5372-B8D4-48D4-A67B-4C84FC4DFCB7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Mixture of Experts Approach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7921904-14F0-4E18-9DD8-1B90C22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17" y="1585594"/>
            <a:ext cx="6332124" cy="46932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E35554-C10F-4EB8-A152-51B9DA6C6EF0}"/>
              </a:ext>
            </a:extLst>
          </p:cNvPr>
          <p:cNvSpPr txBox="1"/>
          <p:nvPr/>
        </p:nvSpPr>
        <p:spPr>
          <a:xfrm>
            <a:off x="177800" y="938157"/>
            <a:ext cx="645668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(Using the previous week’s PCA plot as an example.)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BE7FFF-ED26-48C2-9315-5295CD27B877}"/>
              </a:ext>
            </a:extLst>
          </p:cNvPr>
          <p:cNvSpPr/>
          <p:nvPr/>
        </p:nvSpPr>
        <p:spPr>
          <a:xfrm>
            <a:off x="7117080" y="2656840"/>
            <a:ext cx="1483360" cy="14274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126A60-B4B4-4816-9823-D36DA9B9E1EC}"/>
              </a:ext>
            </a:extLst>
          </p:cNvPr>
          <p:cNvSpPr/>
          <p:nvPr/>
        </p:nvSpPr>
        <p:spPr>
          <a:xfrm>
            <a:off x="6807200" y="4084320"/>
            <a:ext cx="899160" cy="92964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/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ACD2B0-3723-4B92-A212-CBAB0EABD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6" y="2197505"/>
                <a:ext cx="1195712" cy="368691"/>
              </a:xfrm>
              <a:prstGeom prst="rect">
                <a:avLst/>
              </a:prstGeom>
              <a:blipFill>
                <a:blip r:embed="rId3"/>
                <a:stretch>
                  <a:fillRect l="-8163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/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2200" b="0" i="0" smtClean="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FE628-A81A-4C11-9B73-6F4843122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46" y="5140095"/>
                <a:ext cx="1202252" cy="368691"/>
              </a:xfrm>
              <a:prstGeom prst="rect">
                <a:avLst/>
              </a:prstGeom>
              <a:blipFill>
                <a:blip r:embed="rId4"/>
                <a:stretch>
                  <a:fillRect l="-7576" b="-229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/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Mixture of experts; we have different models that represent different regions of the state-space.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When making predictions, each expert gets a ‘vote’ (between 0 and 1).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final prediction is then made by weighting the predictions of each expert according to their vote: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0.5, 0.5</m:t>
                          </m:r>
                        </m:e>
                      </m:d>
                    </m:oMath>
                  </m:oMathPara>
                </a14:m>
                <a:endParaRPr lang="en-GB" sz="2000" b="0" dirty="0"/>
              </a:p>
              <a:p>
                <a:pPr algn="l"/>
                <a:endParaRPr lang="en-GB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=0.5×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+0.5×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25CF8A-3592-489D-8AF9-7511A430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76400"/>
                <a:ext cx="5583966" cy="3785652"/>
              </a:xfrm>
              <a:prstGeom prst="rect">
                <a:avLst/>
              </a:prstGeom>
              <a:blipFill>
                <a:blip r:embed="rId5"/>
                <a:stretch>
                  <a:fillRect l="-983" t="-805" r="-7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CF878D-07C9-47A0-A51C-5C0296D56962}"/>
              </a:ext>
            </a:extLst>
          </p:cNvPr>
          <p:cNvSpPr txBox="1"/>
          <p:nvPr/>
        </p:nvSpPr>
        <p:spPr>
          <a:xfrm>
            <a:off x="8222236" y="2492008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FF0000"/>
                </a:solidFill>
              </a:rPr>
              <a:t>Expert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3750E-3450-4521-AE1F-E5B3E73F7C60}"/>
              </a:ext>
            </a:extLst>
          </p:cNvPr>
          <p:cNvSpPr txBox="1"/>
          <p:nvPr/>
        </p:nvSpPr>
        <p:spPr>
          <a:xfrm>
            <a:off x="5913120" y="4676545"/>
            <a:ext cx="141780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0B050"/>
                </a:solidFill>
              </a:rPr>
              <a:t>Expert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F3E6D4-A384-49DE-8161-6AA2EB420CC7}"/>
              </a:ext>
            </a:extLst>
          </p:cNvPr>
          <p:cNvSpPr/>
          <p:nvPr/>
        </p:nvSpPr>
        <p:spPr>
          <a:xfrm>
            <a:off x="7442392" y="3993676"/>
            <a:ext cx="167640" cy="16911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85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2062480" y="202873"/>
            <a:ext cx="8620759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Affect of Signal Processing on Model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1448E-F9DF-4AB2-822D-50D26FDE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12" y="812291"/>
            <a:ext cx="5283744" cy="3550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AE10B-05A9-4DC6-A27C-CF3E56F1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69" y="756871"/>
            <a:ext cx="5371912" cy="36063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D50ABC-9DB5-4968-9A6F-041F407AE735}"/>
              </a:ext>
            </a:extLst>
          </p:cNvPr>
          <p:cNvSpPr txBox="1"/>
          <p:nvPr/>
        </p:nvSpPr>
        <p:spPr>
          <a:xfrm>
            <a:off x="475512" y="4632960"/>
            <a:ext cx="510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Unfortunately we’re seeing overfitting (very good fit to the training data but predictions on new data deteriorate).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F44EAE-74E9-417D-AF96-01B34F4D6989}"/>
              </a:ext>
            </a:extLst>
          </p:cNvPr>
          <p:cNvSpPr txBox="1"/>
          <p:nvPr/>
        </p:nvSpPr>
        <p:spPr>
          <a:xfrm>
            <a:off x="6096000" y="4632960"/>
            <a:ext cx="510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is an example where the importance of one of the Regenerator Crown / Base temperature is ‘over emphasised’. The same happens regardless whether or not we include LHS / RHS differences. </a:t>
            </a:r>
          </a:p>
        </p:txBody>
      </p:sp>
    </p:spTree>
    <p:extLst>
      <p:ext uri="{BB962C8B-B14F-4D97-AF65-F5344CB8AC3E}">
        <p14:creationId xmlns:p14="http://schemas.microsoft.com/office/powerpoint/2010/main" val="351922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2062480" y="202873"/>
            <a:ext cx="8620759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Affect of Signal Processing on Model Performance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50ABC-9DB5-4968-9A6F-041F407AE735}"/>
              </a:ext>
            </a:extLst>
          </p:cNvPr>
          <p:cNvSpPr txBox="1"/>
          <p:nvPr/>
        </p:nvSpPr>
        <p:spPr>
          <a:xfrm>
            <a:off x="475512" y="4632960"/>
            <a:ext cx="510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still get similar performance even just using the average of the Regenerator Crown and Regenerator Base temperatures (averaged across each port).</a:t>
            </a:r>
          </a:p>
          <a:p>
            <a:endParaRPr lang="en-GB" dirty="0"/>
          </a:p>
          <a:p>
            <a:r>
              <a:rPr lang="en-GB" dirty="0"/>
              <a:t>Perhaps because they are often correlated?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2A660-CC99-4DD9-9357-17CC6882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0" y="1112060"/>
            <a:ext cx="5035195" cy="32769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E3DDA-6FB1-4C4E-B140-DE7B08DCD75A}"/>
              </a:ext>
            </a:extLst>
          </p:cNvPr>
          <p:cNvCxnSpPr/>
          <p:nvPr/>
        </p:nvCxnSpPr>
        <p:spPr>
          <a:xfrm flipV="1">
            <a:off x="1341120" y="4053840"/>
            <a:ext cx="0" cy="538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FA102E-96C8-4B96-BCC9-3A70A84BF049}"/>
              </a:ext>
            </a:extLst>
          </p:cNvPr>
          <p:cNvCxnSpPr/>
          <p:nvPr/>
        </p:nvCxnSpPr>
        <p:spPr>
          <a:xfrm flipV="1">
            <a:off x="1391920" y="3393440"/>
            <a:ext cx="81280" cy="1198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9F5798-B02B-452A-9BEE-9A30A321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15" y="1230905"/>
            <a:ext cx="4350356" cy="3158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33F659-5D2F-44A4-9C77-16BC8494C663}"/>
              </a:ext>
            </a:extLst>
          </p:cNvPr>
          <p:cNvSpPr txBox="1"/>
          <p:nvPr/>
        </p:nvSpPr>
        <p:spPr>
          <a:xfrm>
            <a:off x="6427115" y="4592321"/>
            <a:ext cx="510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fact, we can get better results by ignoring the Regenerator Crown and Regenerator Base temperatures completely (!)</a:t>
            </a:r>
          </a:p>
        </p:txBody>
      </p:sp>
    </p:spTree>
    <p:extLst>
      <p:ext uri="{BB962C8B-B14F-4D97-AF65-F5344CB8AC3E}">
        <p14:creationId xmlns:p14="http://schemas.microsoft.com/office/powerpoint/2010/main" val="205436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3643631" y="1594402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4215767" y="2138175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3421381" y="2616348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5005071" y="1696002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53381-AC75-4A76-A8D7-80A79DF1A67E}"/>
              </a:ext>
            </a:extLst>
          </p:cNvPr>
          <p:cNvSpPr txBox="1"/>
          <p:nvPr/>
        </p:nvSpPr>
        <p:spPr>
          <a:xfrm>
            <a:off x="289878" y="1679273"/>
            <a:ext cx="873761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Enable?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240596-CC3A-48D1-A36F-E600DF489DF2}"/>
              </a:ext>
            </a:extLst>
          </p:cNvPr>
          <p:cNvSpPr/>
          <p:nvPr/>
        </p:nvSpPr>
        <p:spPr>
          <a:xfrm>
            <a:off x="1178879" y="1771812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1CA4587-61E4-4DA7-901A-E7ACB6A79C0A}"/>
              </a:ext>
            </a:extLst>
          </p:cNvPr>
          <p:cNvSpPr/>
          <p:nvPr/>
        </p:nvSpPr>
        <p:spPr>
          <a:xfrm>
            <a:off x="620715" y="199868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9DEA7-649C-4D77-AB56-E215F2AC8AB8}"/>
              </a:ext>
            </a:extLst>
          </p:cNvPr>
          <p:cNvSpPr txBox="1"/>
          <p:nvPr/>
        </p:nvSpPr>
        <p:spPr>
          <a:xfrm>
            <a:off x="620715" y="2068740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7202172" y="150764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6625592" y="168437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9AB10-5837-45F3-BC59-9DF66B26533E}"/>
              </a:ext>
            </a:extLst>
          </p:cNvPr>
          <p:cNvSpPr txBox="1"/>
          <p:nvPr/>
        </p:nvSpPr>
        <p:spPr>
          <a:xfrm>
            <a:off x="8830312" y="1523932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Inside Eng min-max?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8253732" y="1700670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0202FC04-F5B3-4057-A014-5E7126C32BE2}"/>
              </a:ext>
            </a:extLst>
          </p:cNvPr>
          <p:cNvSpPr/>
          <p:nvPr/>
        </p:nvSpPr>
        <p:spPr>
          <a:xfrm rot="5400000">
            <a:off x="9170672" y="2237652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0C393-01DF-45F2-B233-9F506298163E}"/>
              </a:ext>
            </a:extLst>
          </p:cNvPr>
          <p:cNvSpPr txBox="1"/>
          <p:nvPr/>
        </p:nvSpPr>
        <p:spPr>
          <a:xfrm>
            <a:off x="8464552" y="2226857"/>
            <a:ext cx="11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False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EB4B80-AAF5-439B-89D0-2779309D14AD}"/>
              </a:ext>
            </a:extLst>
          </p:cNvPr>
          <p:cNvSpPr txBox="1"/>
          <p:nvPr/>
        </p:nvSpPr>
        <p:spPr>
          <a:xfrm>
            <a:off x="9662162" y="2313257"/>
            <a:ext cx="145288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 data outside limits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153305A-AEC2-498F-80B4-F659C3BC9FC4}"/>
              </a:ext>
            </a:extLst>
          </p:cNvPr>
          <p:cNvSpPr/>
          <p:nvPr/>
        </p:nvSpPr>
        <p:spPr>
          <a:xfrm>
            <a:off x="11189972" y="1653016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9B04A20-B690-4A71-A49B-1BE6986A5233}"/>
              </a:ext>
            </a:extLst>
          </p:cNvPr>
          <p:cNvSpPr/>
          <p:nvPr/>
        </p:nvSpPr>
        <p:spPr>
          <a:xfrm>
            <a:off x="9897112" y="1706186"/>
            <a:ext cx="124841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08700789-2000-487F-AFA2-E1AB4310CF26}"/>
              </a:ext>
            </a:extLst>
          </p:cNvPr>
          <p:cNvSpPr/>
          <p:nvPr/>
        </p:nvSpPr>
        <p:spPr>
          <a:xfrm>
            <a:off x="11145522" y="1964820"/>
            <a:ext cx="297180" cy="657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1C707E-6FB7-4CB2-8286-406FC127022A}"/>
              </a:ext>
            </a:extLst>
          </p:cNvPr>
          <p:cNvSpPr txBox="1"/>
          <p:nvPr/>
        </p:nvSpPr>
        <p:spPr>
          <a:xfrm>
            <a:off x="1163639" y="150640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B7DE8F-EC5B-4EC9-A431-A850104D7F7E}"/>
              </a:ext>
            </a:extLst>
          </p:cNvPr>
          <p:cNvSpPr txBox="1"/>
          <p:nvPr/>
        </p:nvSpPr>
        <p:spPr>
          <a:xfrm>
            <a:off x="9712962" y="1464035"/>
            <a:ext cx="1197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570866" y="346534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61E5-33D1-4620-AD64-3910131E97FC}"/>
              </a:ext>
            </a:extLst>
          </p:cNvPr>
          <p:cNvSpPr txBox="1"/>
          <p:nvPr/>
        </p:nvSpPr>
        <p:spPr>
          <a:xfrm>
            <a:off x="925196" y="4087850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F385275E-F66C-48C0-BAF7-F91AFE78B911}"/>
              </a:ext>
            </a:extLst>
          </p:cNvPr>
          <p:cNvSpPr/>
          <p:nvPr/>
        </p:nvSpPr>
        <p:spPr>
          <a:xfrm rot="5400000">
            <a:off x="813436" y="4193693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9A4B31-1690-4BE3-825A-90DDFCCA317D}"/>
              </a:ext>
            </a:extLst>
          </p:cNvPr>
          <p:cNvSpPr txBox="1"/>
          <p:nvPr/>
        </p:nvSpPr>
        <p:spPr>
          <a:xfrm>
            <a:off x="1323342" y="4362761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outliers (high pass filter)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EE019D4-67FC-496D-97A4-97FE44E09B7C}"/>
              </a:ext>
            </a:extLst>
          </p:cNvPr>
          <p:cNvSpPr/>
          <p:nvPr/>
        </p:nvSpPr>
        <p:spPr>
          <a:xfrm>
            <a:off x="2366646" y="456690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05ED3F-D82C-429A-8C03-424664DE8F4A}"/>
              </a:ext>
            </a:extLst>
          </p:cNvPr>
          <p:cNvSpPr txBox="1"/>
          <p:nvPr/>
        </p:nvSpPr>
        <p:spPr>
          <a:xfrm>
            <a:off x="2966721" y="4362761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outliers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812B35-2A3D-4493-BEDB-1D3E7FAAD5C3}"/>
              </a:ext>
            </a:extLst>
          </p:cNvPr>
          <p:cNvSpPr/>
          <p:nvPr/>
        </p:nvSpPr>
        <p:spPr>
          <a:xfrm>
            <a:off x="4144646" y="3593515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4E03F2-2879-4C35-A707-218C9E7D9A48}"/>
              </a:ext>
            </a:extLst>
          </p:cNvPr>
          <p:cNvSpPr/>
          <p:nvPr/>
        </p:nvSpPr>
        <p:spPr>
          <a:xfrm>
            <a:off x="1607186" y="3644629"/>
            <a:ext cx="2522856" cy="17061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0564DCAA-0C9D-4A19-8E6C-7D21F55CE9EB}"/>
              </a:ext>
            </a:extLst>
          </p:cNvPr>
          <p:cNvSpPr/>
          <p:nvPr/>
        </p:nvSpPr>
        <p:spPr>
          <a:xfrm>
            <a:off x="4017644" y="3897991"/>
            <a:ext cx="356235" cy="778475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089CCE-B469-4FA2-8692-36BE8B3D832C}"/>
              </a:ext>
            </a:extLst>
          </p:cNvPr>
          <p:cNvSpPr txBox="1"/>
          <p:nvPr/>
        </p:nvSpPr>
        <p:spPr>
          <a:xfrm>
            <a:off x="2565401" y="3391351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3A9454-10D6-4EFD-B6E2-B158FFE0A4B7}"/>
              </a:ext>
            </a:extLst>
          </p:cNvPr>
          <p:cNvSpPr txBox="1"/>
          <p:nvPr/>
        </p:nvSpPr>
        <p:spPr>
          <a:xfrm>
            <a:off x="4993005" y="3579032"/>
            <a:ext cx="108712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Reversals?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079621C-25E5-4D64-A549-A2328512C949}"/>
              </a:ext>
            </a:extLst>
          </p:cNvPr>
          <p:cNvSpPr/>
          <p:nvPr/>
        </p:nvSpPr>
        <p:spPr>
          <a:xfrm>
            <a:off x="4465955" y="3650594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7F6823-32FF-4C7A-AC67-6EF9D7553295}"/>
              </a:ext>
            </a:extLst>
          </p:cNvPr>
          <p:cNvSpPr txBox="1"/>
          <p:nvPr/>
        </p:nvSpPr>
        <p:spPr>
          <a:xfrm>
            <a:off x="5379086" y="3993705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A3246537-56EF-4E64-A262-420F225BCA27}"/>
              </a:ext>
            </a:extLst>
          </p:cNvPr>
          <p:cNvSpPr/>
          <p:nvPr/>
        </p:nvSpPr>
        <p:spPr>
          <a:xfrm rot="5400000">
            <a:off x="5267326" y="4099548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5765482" y="423751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AE10D6C-C42A-4EBA-81FE-AACBBC229E68}"/>
              </a:ext>
            </a:extLst>
          </p:cNvPr>
          <p:cNvSpPr/>
          <p:nvPr/>
        </p:nvSpPr>
        <p:spPr>
          <a:xfrm>
            <a:off x="6090286" y="3632449"/>
            <a:ext cx="815340" cy="17683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58A0ED-307E-487D-922D-FF62DB8CE3E8}"/>
              </a:ext>
            </a:extLst>
          </p:cNvPr>
          <p:cNvSpPr txBox="1"/>
          <p:nvPr/>
        </p:nvSpPr>
        <p:spPr>
          <a:xfrm>
            <a:off x="6167756" y="335672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9D6B7E4-9F22-4E0B-8795-CC568E58A28C}"/>
              </a:ext>
            </a:extLst>
          </p:cNvPr>
          <p:cNvSpPr/>
          <p:nvPr/>
        </p:nvSpPr>
        <p:spPr>
          <a:xfrm>
            <a:off x="6925946" y="3587857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Bent-Up 56">
            <a:extLst>
              <a:ext uri="{FF2B5EF4-FFF2-40B4-BE49-F238E27FC236}">
                <a16:creationId xmlns:a16="http://schemas.microsoft.com/office/drawing/2014/main" id="{11220788-5FD8-457E-B77E-06F92E07F0BE}"/>
              </a:ext>
            </a:extLst>
          </p:cNvPr>
          <p:cNvSpPr/>
          <p:nvPr/>
        </p:nvSpPr>
        <p:spPr>
          <a:xfrm>
            <a:off x="6832598" y="3925015"/>
            <a:ext cx="297180" cy="657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F72FA16-2238-448A-9785-249158A962DA}"/>
              </a:ext>
            </a:extLst>
          </p:cNvPr>
          <p:cNvSpPr/>
          <p:nvPr/>
        </p:nvSpPr>
        <p:spPr>
          <a:xfrm>
            <a:off x="7253606" y="3643920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A84075-E4AB-4585-A107-55ABEEC1A5DD}"/>
              </a:ext>
            </a:extLst>
          </p:cNvPr>
          <p:cNvSpPr txBox="1"/>
          <p:nvPr/>
        </p:nvSpPr>
        <p:spPr>
          <a:xfrm>
            <a:off x="7750810" y="3572358"/>
            <a:ext cx="108712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Filtering?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108B99-AA9F-4907-9987-01E8245A6851}"/>
              </a:ext>
            </a:extLst>
          </p:cNvPr>
          <p:cNvSpPr txBox="1"/>
          <p:nvPr/>
        </p:nvSpPr>
        <p:spPr>
          <a:xfrm>
            <a:off x="8127364" y="3973770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62" name="Arrow: Bent-Up 61">
            <a:extLst>
              <a:ext uri="{FF2B5EF4-FFF2-40B4-BE49-F238E27FC236}">
                <a16:creationId xmlns:a16="http://schemas.microsoft.com/office/drawing/2014/main" id="{C469744A-6C69-4DF7-B832-C7C808CF95CD}"/>
              </a:ext>
            </a:extLst>
          </p:cNvPr>
          <p:cNvSpPr/>
          <p:nvPr/>
        </p:nvSpPr>
        <p:spPr>
          <a:xfrm rot="5400000">
            <a:off x="8015604" y="4079613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8980F3A-2AE6-436C-BDC7-AE57A376E157}"/>
              </a:ext>
            </a:extLst>
          </p:cNvPr>
          <p:cNvSpPr/>
          <p:nvPr/>
        </p:nvSpPr>
        <p:spPr>
          <a:xfrm>
            <a:off x="8838564" y="3624695"/>
            <a:ext cx="756286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40355B-4EB5-42EA-9CDC-340D4BFBCC81}"/>
              </a:ext>
            </a:extLst>
          </p:cNvPr>
          <p:cNvSpPr txBox="1"/>
          <p:nvPr/>
        </p:nvSpPr>
        <p:spPr>
          <a:xfrm>
            <a:off x="8916034" y="3336787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4E5D6D-5D88-4D4B-B1CF-03B6A6C700F4}"/>
              </a:ext>
            </a:extLst>
          </p:cNvPr>
          <p:cNvSpPr txBox="1"/>
          <p:nvPr/>
        </p:nvSpPr>
        <p:spPr>
          <a:xfrm>
            <a:off x="8521700" y="4218043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FC3EFD4-4467-463F-8B2D-8028E9FAEA51}"/>
              </a:ext>
            </a:extLst>
          </p:cNvPr>
          <p:cNvSpPr/>
          <p:nvPr/>
        </p:nvSpPr>
        <p:spPr>
          <a:xfrm>
            <a:off x="9631043" y="3558432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row: Bent-Up 66">
            <a:extLst>
              <a:ext uri="{FF2B5EF4-FFF2-40B4-BE49-F238E27FC236}">
                <a16:creationId xmlns:a16="http://schemas.microsoft.com/office/drawing/2014/main" id="{D373082E-7412-4F11-8250-61D1AAA0612D}"/>
              </a:ext>
            </a:extLst>
          </p:cNvPr>
          <p:cNvSpPr/>
          <p:nvPr/>
        </p:nvSpPr>
        <p:spPr>
          <a:xfrm>
            <a:off x="9562463" y="3880136"/>
            <a:ext cx="297180" cy="666838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3305D5-736E-4F7C-BDAF-FA6AD5D362AB}"/>
              </a:ext>
            </a:extLst>
          </p:cNvPr>
          <p:cNvSpPr/>
          <p:nvPr/>
        </p:nvSpPr>
        <p:spPr>
          <a:xfrm>
            <a:off x="9965054" y="3616801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327FECE7-A25E-40F0-A4EB-F7B86F8F240D}"/>
              </a:ext>
            </a:extLst>
          </p:cNvPr>
          <p:cNvSpPr/>
          <p:nvPr/>
        </p:nvSpPr>
        <p:spPr>
          <a:xfrm>
            <a:off x="74296" y="3636524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1AFC45-4C7B-4359-B6AB-D0909A90913B}"/>
              </a:ext>
            </a:extLst>
          </p:cNvPr>
          <p:cNvSpPr txBox="1"/>
          <p:nvPr/>
        </p:nvSpPr>
        <p:spPr>
          <a:xfrm>
            <a:off x="10460988" y="3545239"/>
            <a:ext cx="108712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Interpolate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C6EAD031-0120-4E95-B53E-201E974572E9}"/>
              </a:ext>
            </a:extLst>
          </p:cNvPr>
          <p:cNvSpPr/>
          <p:nvPr/>
        </p:nvSpPr>
        <p:spPr>
          <a:xfrm>
            <a:off x="11561442" y="3624695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5572126" y="1497261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E662A4C-FF59-4027-B876-992640737243}"/>
              </a:ext>
            </a:extLst>
          </p:cNvPr>
          <p:cNvSpPr/>
          <p:nvPr/>
        </p:nvSpPr>
        <p:spPr>
          <a:xfrm>
            <a:off x="11495406" y="1706186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1776096" y="1679273"/>
            <a:ext cx="12588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Combination?</a:t>
            </a: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938E9A4D-0B75-4FC6-96F7-6498520943E1}"/>
              </a:ext>
            </a:extLst>
          </p:cNvPr>
          <p:cNvSpPr/>
          <p:nvPr/>
        </p:nvSpPr>
        <p:spPr>
          <a:xfrm>
            <a:off x="2267587" y="2002909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462A189-0F88-4AF8-8A59-7116FBD01790}"/>
              </a:ext>
            </a:extLst>
          </p:cNvPr>
          <p:cNvSpPr txBox="1"/>
          <p:nvPr/>
        </p:nvSpPr>
        <p:spPr>
          <a:xfrm>
            <a:off x="2267587" y="2072968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3056574" y="1764582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142B02-5B3A-4537-8654-F78AAA5B46EA}"/>
              </a:ext>
            </a:extLst>
          </p:cNvPr>
          <p:cNvSpPr txBox="1"/>
          <p:nvPr/>
        </p:nvSpPr>
        <p:spPr>
          <a:xfrm>
            <a:off x="3041334" y="149917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2555241" y="202873"/>
            <a:ext cx="75333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(Standard)</a:t>
            </a:r>
          </a:p>
        </p:txBody>
      </p:sp>
    </p:spTree>
    <p:extLst>
      <p:ext uri="{BB962C8B-B14F-4D97-AF65-F5344CB8AC3E}">
        <p14:creationId xmlns:p14="http://schemas.microsoft.com/office/powerpoint/2010/main" val="24375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4C2D54-31A9-4FCF-86B5-ABB49FF26736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0EF5029-5C5D-4FB4-B9FD-8B42D6B37686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9326E-3E5B-4F50-8918-2789B983D7F3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2056E1-2962-4D53-8A5A-C58A590BDEBC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7878F27-585F-43D5-86F1-F3020256335B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Difference between 2 signals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8E416FA-FB0D-400E-BCAB-A70198168E73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AD708-87E0-41B7-959B-855EC597CB4F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75237A-45E7-41EF-8BA4-2654EA989BDC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</p:spTree>
    <p:extLst>
      <p:ext uri="{BB962C8B-B14F-4D97-AF65-F5344CB8AC3E}">
        <p14:creationId xmlns:p14="http://schemas.microsoft.com/office/powerpoint/2010/main" val="22171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4C2D54-31A9-4FCF-86B5-ABB49FF26736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0EF5029-5C5D-4FB4-B9FD-8B42D6B37686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ABC9326E-3E5B-4F50-8918-2789B983D7F3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2056E1-2962-4D53-8A5A-C58A590BDEBC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7878F27-585F-43D5-86F1-F3020256335B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Difference between 2 signals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8E416FA-FB0D-400E-BCAB-A70198168E73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BAD708-87E0-41B7-959B-855EC597CB4F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D0D4-05C1-431E-90C0-E1FABB78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13" y="2170702"/>
            <a:ext cx="5966621" cy="45429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72CA6A-72C4-419B-BA81-E1AD60C44AFE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</p:spTree>
    <p:extLst>
      <p:ext uri="{BB962C8B-B14F-4D97-AF65-F5344CB8AC3E}">
        <p14:creationId xmlns:p14="http://schemas.microsoft.com/office/powerpoint/2010/main" val="369972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4C2D54-31A9-4FCF-86B5-ABB49FF26736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C45C3-647B-4867-A1B4-798AED8D81E7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C23FFEF-70FB-4CBC-8493-4049DC0C821F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338EA6A-CEC5-45E0-A757-6A6578C46B9C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D3D0B3-6381-48E5-8F31-2CDC0363B65B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52F86-D453-414F-BDE3-DAD5C86E7358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Difference between 2 signals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B9D506E-4E60-497A-8D70-49D79699E0AD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BC6F27-5347-432A-AAE7-C7744CEF76C5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56934-D539-4C60-A82D-F48D220EC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94" y="2250039"/>
            <a:ext cx="4856651" cy="3207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1EFC17-CF9A-4E03-8748-FA484761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01" y="2149962"/>
            <a:ext cx="5055066" cy="33286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35E4070-C76D-4F94-A153-9F67224102B4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</p:spTree>
    <p:extLst>
      <p:ext uri="{BB962C8B-B14F-4D97-AF65-F5344CB8AC3E}">
        <p14:creationId xmlns:p14="http://schemas.microsoft.com/office/powerpoint/2010/main" val="67986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B7BD7-FEE2-4A42-8548-659A3442B7BD}"/>
              </a:ext>
            </a:extLst>
          </p:cNvPr>
          <p:cNvSpPr txBox="1"/>
          <p:nvPr/>
        </p:nvSpPr>
        <p:spPr>
          <a:xfrm>
            <a:off x="2116455" y="1511848"/>
            <a:ext cx="136144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Read raw data and time lag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144565C-77DC-4224-A48A-8539AE086094}"/>
              </a:ext>
            </a:extLst>
          </p:cNvPr>
          <p:cNvSpPr/>
          <p:nvPr/>
        </p:nvSpPr>
        <p:spPr>
          <a:xfrm>
            <a:off x="2688591" y="2055621"/>
            <a:ext cx="167640" cy="497840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061C88-1DBC-4131-8302-CCB004319C69}"/>
              </a:ext>
            </a:extLst>
          </p:cNvPr>
          <p:cNvSpPr txBox="1"/>
          <p:nvPr/>
        </p:nvSpPr>
        <p:spPr>
          <a:xfrm>
            <a:off x="1894205" y="2533794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Data not found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EC81DC-95F8-490B-AC12-6702E5270E6D}"/>
              </a:ext>
            </a:extLst>
          </p:cNvPr>
          <p:cNvSpPr/>
          <p:nvPr/>
        </p:nvSpPr>
        <p:spPr>
          <a:xfrm>
            <a:off x="3477895" y="161344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A9A7B-0888-4917-BBFE-64F58E6F6A3C}"/>
              </a:ext>
            </a:extLst>
          </p:cNvPr>
          <p:cNvSpPr txBox="1"/>
          <p:nvPr/>
        </p:nvSpPr>
        <p:spPr>
          <a:xfrm>
            <a:off x="5674996" y="1425086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over time period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75D271-F67F-491C-AE38-F274A524ACDF}"/>
              </a:ext>
            </a:extLst>
          </p:cNvPr>
          <p:cNvSpPr/>
          <p:nvPr/>
        </p:nvSpPr>
        <p:spPr>
          <a:xfrm>
            <a:off x="5098416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B7474E-9278-4D2F-9C21-396D97307CE6}"/>
              </a:ext>
            </a:extLst>
          </p:cNvPr>
          <p:cNvSpPr/>
          <p:nvPr/>
        </p:nvSpPr>
        <p:spPr>
          <a:xfrm>
            <a:off x="6726556" y="161811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8955162" y="1397675"/>
            <a:ext cx="103632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43708F-6258-4B03-94C5-13F3CF15878C}"/>
              </a:ext>
            </a:extLst>
          </p:cNvPr>
          <p:cNvSpPr txBox="1"/>
          <p:nvPr/>
        </p:nvSpPr>
        <p:spPr>
          <a:xfrm>
            <a:off x="7287896" y="1426787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Reversal processing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374DA2-C02B-4000-94C2-7CB991DA71B1}"/>
              </a:ext>
            </a:extLst>
          </p:cNvPr>
          <p:cNvSpPr txBox="1"/>
          <p:nvPr/>
        </p:nvSpPr>
        <p:spPr>
          <a:xfrm>
            <a:off x="4044950" y="1414707"/>
            <a:ext cx="10363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Extract values &amp; time stamps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DA273BE-D450-4A64-83F2-E6C9AD8F80A5}"/>
              </a:ext>
            </a:extLst>
          </p:cNvPr>
          <p:cNvSpPr txBox="1"/>
          <p:nvPr/>
        </p:nvSpPr>
        <p:spPr>
          <a:xfrm>
            <a:off x="248920" y="1399290"/>
            <a:ext cx="1258886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pair of tags to be combined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211BFF70-381D-49E2-8332-C7173F8C1613}"/>
              </a:ext>
            </a:extLst>
          </p:cNvPr>
          <p:cNvSpPr/>
          <p:nvPr/>
        </p:nvSpPr>
        <p:spPr>
          <a:xfrm>
            <a:off x="1529398" y="1682028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3969C03-8060-43D9-B49F-DC05B5348D15}"/>
              </a:ext>
            </a:extLst>
          </p:cNvPr>
          <p:cNvSpPr/>
          <p:nvPr/>
        </p:nvSpPr>
        <p:spPr>
          <a:xfrm>
            <a:off x="8354694" y="160182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BB5B659-1252-4104-B70E-B741575A4B4E}"/>
              </a:ext>
            </a:extLst>
          </p:cNvPr>
          <p:cNvSpPr/>
          <p:nvPr/>
        </p:nvSpPr>
        <p:spPr>
          <a:xfrm>
            <a:off x="9986010" y="159933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D65903-A43C-4FC8-8457-A5CB8B64BDBB}"/>
              </a:ext>
            </a:extLst>
          </p:cNvPr>
          <p:cNvSpPr txBox="1"/>
          <p:nvPr/>
        </p:nvSpPr>
        <p:spPr>
          <a:xfrm>
            <a:off x="678595" y="3400330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961CFFB1-ABFD-4EF5-9E14-1C2EC535C555}"/>
              </a:ext>
            </a:extLst>
          </p:cNvPr>
          <p:cNvSpPr/>
          <p:nvPr/>
        </p:nvSpPr>
        <p:spPr>
          <a:xfrm>
            <a:off x="95252" y="3584954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1E41A1E-5F24-49CA-B9C5-8D32928AC4B5}"/>
              </a:ext>
            </a:extLst>
          </p:cNvPr>
          <p:cNvSpPr/>
          <p:nvPr/>
        </p:nvSpPr>
        <p:spPr>
          <a:xfrm>
            <a:off x="1736918" y="3601367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3BA10F-420F-42CD-8107-CDEEAB145C3E}"/>
              </a:ext>
            </a:extLst>
          </p:cNvPr>
          <p:cNvSpPr txBox="1"/>
          <p:nvPr/>
        </p:nvSpPr>
        <p:spPr>
          <a:xfrm>
            <a:off x="2307549" y="3245060"/>
            <a:ext cx="1087120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400" dirty="0"/>
          </a:p>
          <a:p>
            <a:pPr algn="ctr"/>
            <a:r>
              <a:rPr lang="en-GB" sz="1400" dirty="0"/>
              <a:t>Interpolate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C08E3E7-3712-492F-A58C-B7FB9508F193}"/>
              </a:ext>
            </a:extLst>
          </p:cNvPr>
          <p:cNvSpPr/>
          <p:nvPr/>
        </p:nvSpPr>
        <p:spPr>
          <a:xfrm>
            <a:off x="3403960" y="3287111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214F570-70E6-4E60-A2FB-BB605EA46C6C}"/>
              </a:ext>
            </a:extLst>
          </p:cNvPr>
          <p:cNvSpPr/>
          <p:nvPr/>
        </p:nvSpPr>
        <p:spPr>
          <a:xfrm>
            <a:off x="3403960" y="3984899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962C32-A82B-4431-B206-BB573A7BDD35}"/>
              </a:ext>
            </a:extLst>
          </p:cNvPr>
          <p:cNvSpPr txBox="1"/>
          <p:nvPr/>
        </p:nvSpPr>
        <p:spPr>
          <a:xfrm>
            <a:off x="3479165" y="3171647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F8BC85-9094-4FC2-8A06-F93B8FA15E87}"/>
              </a:ext>
            </a:extLst>
          </p:cNvPr>
          <p:cNvSpPr txBox="1"/>
          <p:nvPr/>
        </p:nvSpPr>
        <p:spPr>
          <a:xfrm>
            <a:off x="3859634" y="3923172"/>
            <a:ext cx="265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Difference between 2 signals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FE31DBA-FB90-40CD-9145-B53D52EA7913}"/>
              </a:ext>
            </a:extLst>
          </p:cNvPr>
          <p:cNvSpPr/>
          <p:nvPr/>
        </p:nvSpPr>
        <p:spPr>
          <a:xfrm>
            <a:off x="3403960" y="3627396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5A4048-209F-463C-8990-C88ED3B349FB}"/>
              </a:ext>
            </a:extLst>
          </p:cNvPr>
          <p:cNvSpPr txBox="1"/>
          <p:nvPr/>
        </p:nvSpPr>
        <p:spPr>
          <a:xfrm>
            <a:off x="3479165" y="3559961"/>
            <a:ext cx="186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Signal 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D4301EB-A097-4524-9D23-C4CF8BFD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98" y="2470914"/>
            <a:ext cx="9430142" cy="36927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25E4E07-16E1-495B-985E-8EC047D81C2E}"/>
              </a:ext>
            </a:extLst>
          </p:cNvPr>
          <p:cNvSpPr txBox="1"/>
          <p:nvPr/>
        </p:nvSpPr>
        <p:spPr>
          <a:xfrm>
            <a:off x="2555241" y="202873"/>
            <a:ext cx="7533322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000" dirty="0"/>
              <a:t>Data Processing Pipeline (Regenerator Base and Regenerator Crown Temperatures)</a:t>
            </a:r>
          </a:p>
        </p:txBody>
      </p:sp>
    </p:spTree>
    <p:extLst>
      <p:ext uri="{BB962C8B-B14F-4D97-AF65-F5344CB8AC3E}">
        <p14:creationId xmlns:p14="http://schemas.microsoft.com/office/powerpoint/2010/main" val="369691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8575">
          <a:noFill/>
        </a:ln>
      </a:spPr>
      <a:bodyPr wrap="square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Microsoft Office PowerPoint</Application>
  <PresentationFormat>Widescreen</PresentationFormat>
  <Paragraphs>308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Open Sans</vt:lpstr>
      <vt:lpstr>Office Theme</vt:lpstr>
      <vt:lpstr>2_Office Theme</vt:lpstr>
      <vt:lpstr>NSG Pilkington – University of Liverpool Machine Learning Project:  12/05/2021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Reversals: before</vt:lpstr>
      <vt:lpstr>Reversals: we now have</vt:lpstr>
      <vt:lpstr>Reversals</vt:lpstr>
      <vt:lpstr>Reversals</vt:lpstr>
      <vt:lpstr>Reversals</vt:lpstr>
      <vt:lpstr>Reversals: signals ready to be combined</vt:lpstr>
      <vt:lpstr>Inputs labeled for reversals conditioning (combine=0)</vt:lpstr>
      <vt:lpstr>Data Processing Pipeline (Combustion Air Flow)</vt:lpstr>
      <vt:lpstr>Combinations (Combustion Air Flow)</vt:lpstr>
      <vt:lpstr>Combinations (Combustion Air Flow)</vt:lpstr>
      <vt:lpstr>Combinations (Combustion Air Flow)</vt:lpstr>
      <vt:lpstr>Combinations (Combustion Air Flow)</vt:lpstr>
      <vt:lpstr>Combinations (Combustion Air Flow)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359</cp:revision>
  <dcterms:created xsi:type="dcterms:W3CDTF">2020-12-01T17:36:12Z</dcterms:created>
  <dcterms:modified xsi:type="dcterms:W3CDTF">2021-05-12T12:34:11Z</dcterms:modified>
</cp:coreProperties>
</file>